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1pPr>
            <a:lvl2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</p:spPr>
        <p:txBody>
          <a:bodyPr/>
          <a:lstStyle>
            <a:lvl1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1pPr>
            <a:lvl2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</a:t>
            </a:r>
          </a:p>
        </p:txBody>
      </p:sp>
      <p:sp>
        <p:nvSpPr>
          <p:cNvPr id="84" name="Image"/>
          <p:cNvSpPr/>
          <p:nvPr>
            <p:ph type="pic" sz="quarter" idx="13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idx="15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473200" y="3898900"/>
            <a:ext cx="21437600" cy="910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SzPct val="40000"/>
              <a:buBlip>
                <a:blip r:embed="rId3"/>
              </a:buBlip>
            </a:lvl2pPr>
            <a:lvl3pPr>
              <a:buSzPct val="40000"/>
              <a:buBlip>
                <a:blip r:embed="rId3"/>
              </a:buBlip>
            </a:lvl3pPr>
            <a:lvl4pPr>
              <a:buSzPct val="40000"/>
              <a:buBlip>
                <a:blip r:embed="rId3"/>
              </a:buBlip>
            </a:lvl4pPr>
            <a:lvl5pPr>
              <a:buSzPct val="40000"/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B0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63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Aprendizaje Automático…"/>
          <p:cNvSpPr txBox="1"/>
          <p:nvPr>
            <p:ph type="ctrTitle"/>
          </p:nvPr>
        </p:nvSpPr>
        <p:spPr>
          <a:xfrm>
            <a:off x="1473200" y="1790700"/>
            <a:ext cx="21437600" cy="5904111"/>
          </a:xfrm>
          <a:prstGeom prst="rect">
            <a:avLst/>
          </a:prstGeom>
        </p:spPr>
        <p:txBody>
          <a:bodyPr/>
          <a:lstStyle/>
          <a:p>
            <a:pPr defTabSz="685165">
              <a:defRPr sz="830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Aprendizaje Automático</a:t>
            </a:r>
          </a:p>
          <a:p>
            <a:pPr defTabSz="685165">
              <a:defRPr sz="830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</a:p>
          <a:p>
            <a:pPr defTabSz="685165">
              <a:defRPr sz="830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Clase 22: Redes Neuronales Convolucionales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¿Qué es lo que ve el computad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es lo que ve el computador?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4550" y="4484588"/>
            <a:ext cx="12534900" cy="474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¿Qué es lo que ve el computad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es lo que ve el computador?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6385" y="4399185"/>
            <a:ext cx="7051230" cy="7051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mputador decide que son diferen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Computador decide que son diferentes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1448" y="5513114"/>
            <a:ext cx="12534901" cy="3971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X"/>
          <p:cNvSpPr txBox="1"/>
          <p:nvPr/>
        </p:nvSpPr>
        <p:spPr>
          <a:xfrm>
            <a:off x="11597855" y="6806690"/>
            <a:ext cx="742088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des Neuronales Convolucionales emparejan partes de la ima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Redes Neuronales Convolucionales emparejan partes de la imagen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681" y="4348385"/>
            <a:ext cx="12900638" cy="7152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iltros emparejan pedazos de la ima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Filtros emparejan pedazos de la imagen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747" y="6630938"/>
            <a:ext cx="12540506" cy="2587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iltro para línea diagonal 13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Filtro para línea diagonal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836" y="3748904"/>
            <a:ext cx="6895348" cy="8351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ltro para la 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Filtro para la X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1593" y="3746500"/>
            <a:ext cx="508081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iltro para línea diagonal 4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Filtro para línea diagonal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7976" y="4287732"/>
            <a:ext cx="6714383" cy="835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iltro para línea diagonal 13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Filtro para línea diagonal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4410" y="3746500"/>
            <a:ext cx="6899320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iltro para línea diagonal 4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Filtro para línea diagonal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4808" y="3746500"/>
            <a:ext cx="671438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istoria de las CNN (Convolutional Neural Net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Historia de las CNN (Convolutional Neural Nets)</a:t>
            </a:r>
          </a:p>
        </p:txBody>
      </p:sp>
      <p:sp>
        <p:nvSpPr>
          <p:cNvPr id="123" name="En 1995, Yann LeCun y Yoshua Bengio introdujeron el concepto de redes neuronales  convolucionales o CNN del ingles “Convolutional Neural Nets”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En 1995, Yann LeCun y Yoshua Bengio introdujeron el concepto de redes neuronales  convolucionales o CNN del ingles “Convolutional Neural Nets”.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Son redes que se usan para procesar imágenes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Pueden aprender relaciones entrada-salida, donde la entrada es una imagen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Estan basadas en operaciones de convolución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Tareas comunes: </a:t>
            </a:r>
          </a:p>
          <a:p>
            <a:pPr lvl="1" marL="100330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Detección/categorización de objetos</a:t>
            </a:r>
          </a:p>
          <a:p>
            <a:pPr lvl="1" marL="100330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Clasificación de escenas</a:t>
            </a:r>
          </a:p>
          <a:p>
            <a:pPr lvl="1" marL="100330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Clasificación de imágenes en general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atemáticas del Filtr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Matemáticas del Filtrado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478" y="3746500"/>
            <a:ext cx="677504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temáticas del Filtr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Matemáticas del Filtrado</a:t>
            </a:r>
          </a:p>
        </p:txBody>
      </p:sp>
      <p:sp>
        <p:nvSpPr>
          <p:cNvPr id="201" name="Alinee el filtro y el parche de la imag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Alinee el filtro y el parche de la imagen.</a:t>
            </a:r>
          </a:p>
          <a:p>
            <a:pPr>
              <a:buBlip>
                <a:blip r:embed="rId2"/>
              </a:buBlip>
            </a:pPr>
            <a:r>
              <a:t>Multiplique cada píxel de la imagen con el píxel correspondiente del filtro.</a:t>
            </a:r>
          </a:p>
          <a:p>
            <a:pPr>
              <a:buBlip>
                <a:blip r:embed="rId2"/>
              </a:buBlip>
            </a:pPr>
            <a:r>
              <a:t>Sumelos.</a:t>
            </a:r>
          </a:p>
          <a:p>
            <a:pPr>
              <a:buBlip>
                <a:blip r:embed="rId2"/>
              </a:buBlip>
            </a:pPr>
            <a:r>
              <a:t>Divida por el número total de píxeles en el filtro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temáticas del Filtr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Matemáticas del Filtrado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3979" y="3588865"/>
            <a:ext cx="14312601" cy="9226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0683" y="4165892"/>
            <a:ext cx="7447699" cy="10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ine"/>
          <p:cNvSpPr/>
          <p:nvPr/>
        </p:nvSpPr>
        <p:spPr>
          <a:xfrm flipV="1">
            <a:off x="12822104" y="5045962"/>
            <a:ext cx="7436044" cy="3646644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9" name="Line"/>
          <p:cNvSpPr/>
          <p:nvPr/>
        </p:nvSpPr>
        <p:spPr>
          <a:xfrm flipH="1">
            <a:off x="5849365" y="5512707"/>
            <a:ext cx="1164275" cy="2401696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0" name="Ｘ"/>
          <p:cNvSpPr txBox="1"/>
          <p:nvPr/>
        </p:nvSpPr>
        <p:spPr>
          <a:xfrm>
            <a:off x="4634054" y="4119488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Ｘ</a:t>
            </a:r>
          </a:p>
        </p:txBody>
      </p:sp>
      <p:sp>
        <p:nvSpPr>
          <p:cNvPr id="211" name="="/>
          <p:cNvSpPr txBox="1"/>
          <p:nvPr/>
        </p:nvSpPr>
        <p:spPr>
          <a:xfrm>
            <a:off x="8543051" y="4119488"/>
            <a:ext cx="55994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atemáticas del Filtr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Matemáticas del Filtrado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7233" y="4212232"/>
            <a:ext cx="7102959" cy="944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400" y="3715829"/>
            <a:ext cx="14312900" cy="922649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ine"/>
          <p:cNvSpPr/>
          <p:nvPr/>
        </p:nvSpPr>
        <p:spPr>
          <a:xfrm flipV="1">
            <a:off x="13963594" y="5045962"/>
            <a:ext cx="6294554" cy="4940960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8" name="Line"/>
          <p:cNvSpPr/>
          <p:nvPr/>
        </p:nvSpPr>
        <p:spPr>
          <a:xfrm>
            <a:off x="7013639" y="5512708"/>
            <a:ext cx="1" cy="3731096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19" name="Ｘ"/>
          <p:cNvSpPr txBox="1"/>
          <p:nvPr/>
        </p:nvSpPr>
        <p:spPr>
          <a:xfrm>
            <a:off x="4634054" y="4119488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Ｘ</a:t>
            </a:r>
          </a:p>
        </p:txBody>
      </p:sp>
      <p:sp>
        <p:nvSpPr>
          <p:cNvPr id="220" name="="/>
          <p:cNvSpPr txBox="1"/>
          <p:nvPr/>
        </p:nvSpPr>
        <p:spPr>
          <a:xfrm>
            <a:off x="8543051" y="4119488"/>
            <a:ext cx="55994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sultado Final de la Convolución con Filtro 13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Resultado Final de la Convolución con Filtro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7011" y="5004093"/>
            <a:ext cx="15829978" cy="584141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Ⓧ</a:t>
            </a:r>
          </a:p>
        </p:txBody>
      </p:sp>
      <p:sp>
        <p:nvSpPr>
          <p:cNvPr id="226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sultado Final de la Convolución con Filtro para 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Resultado Final de la Convolución con Filtro para X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9900" y="5005159"/>
            <a:ext cx="15824200" cy="5839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Ⓧ</a:t>
            </a:r>
          </a:p>
        </p:txBody>
      </p:sp>
      <p:sp>
        <p:nvSpPr>
          <p:cNvPr id="232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sultado Final de la Convolución con Filtro 45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Resultado Final de la Convolución con Filtro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9900" y="5005159"/>
            <a:ext cx="15824200" cy="5839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Ⓧ</a:t>
            </a:r>
          </a:p>
        </p:txBody>
      </p:sp>
      <p:sp>
        <p:nvSpPr>
          <p:cNvPr id="238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apa de Convolución"/>
          <p:cNvSpPr txBox="1"/>
          <p:nvPr>
            <p:ph type="title"/>
          </p:nvPr>
        </p:nvSpPr>
        <p:spPr>
          <a:xfrm>
            <a:off x="1473200" y="355600"/>
            <a:ext cx="21437600" cy="2153076"/>
          </a:xfrm>
          <a:prstGeom prst="rect">
            <a:avLst/>
          </a:prstGeom>
        </p:spPr>
        <p:txBody>
          <a:bodyPr/>
          <a:lstStyle/>
          <a:p>
            <a:pPr/>
            <a:r>
              <a:t>Capa de Convolución</a:t>
            </a:r>
          </a:p>
        </p:txBody>
      </p:sp>
      <p:sp>
        <p:nvSpPr>
          <p:cNvPr id="241" name="Una imagen se convierte en una pila de imágenes filtradas"/>
          <p:cNvSpPr txBox="1"/>
          <p:nvPr>
            <p:ph type="body" sz="quarter" idx="1"/>
          </p:nvPr>
        </p:nvSpPr>
        <p:spPr>
          <a:xfrm>
            <a:off x="1473200" y="2458346"/>
            <a:ext cx="21437600" cy="97928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Una imagen se convierte en una pila de imágenes filtradas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129" y="3526994"/>
            <a:ext cx="14789134" cy="990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Ⓧ"/>
          <p:cNvSpPr txBox="1"/>
          <p:nvPr/>
        </p:nvSpPr>
        <p:spPr>
          <a:xfrm>
            <a:off x="10870595" y="7936976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Ⓧ</a:t>
            </a:r>
          </a:p>
        </p:txBody>
      </p:sp>
      <p:sp>
        <p:nvSpPr>
          <p:cNvPr id="245" name="Rectangle"/>
          <p:cNvSpPr/>
          <p:nvPr/>
        </p:nvSpPr>
        <p:spPr>
          <a:xfrm>
            <a:off x="10697210" y="3966165"/>
            <a:ext cx="3668449" cy="9071923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46" name="Arrow"/>
          <p:cNvSpPr/>
          <p:nvPr/>
        </p:nvSpPr>
        <p:spPr>
          <a:xfrm>
            <a:off x="14894867" y="8082125"/>
            <a:ext cx="1270001" cy="840003"/>
          </a:xfrm>
          <a:prstGeom prst="rightArrow">
            <a:avLst>
              <a:gd name="adj1" fmla="val 32000"/>
              <a:gd name="adj2" fmla="val 9676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47" name="Arrow"/>
          <p:cNvSpPr/>
          <p:nvPr/>
        </p:nvSpPr>
        <p:spPr>
          <a:xfrm>
            <a:off x="9206951" y="8082125"/>
            <a:ext cx="1270001" cy="840003"/>
          </a:xfrm>
          <a:prstGeom prst="rightArrow">
            <a:avLst>
              <a:gd name="adj1" fmla="val 32000"/>
              <a:gd name="adj2" fmla="val 9676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apa ReLU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ReLU:</a:t>
            </a:r>
          </a:p>
        </p:txBody>
      </p:sp>
      <p:sp>
        <p:nvSpPr>
          <p:cNvPr id="250" name="Esta capa aplica la función de activación ReLU, la cual convierte todos los valores negativos a cer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Esta capa aplica la función de activación ReLU, la cual convierte todos los valores negativos a cero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828" y="6646089"/>
            <a:ext cx="16226344" cy="54798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53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56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54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55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sp>
        <p:nvSpPr>
          <p:cNvPr id="258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59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apa ReLU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ReLU:</a:t>
            </a:r>
          </a:p>
        </p:txBody>
      </p:sp>
      <p:sp>
        <p:nvSpPr>
          <p:cNvPr id="262" name="Esta capa aplica la función de activación ReLU, la cual convierte todos los valores negativos a cer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Esta capa aplica la función de activación ReLU, la cual convierte todos los valores negativos a cero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00" y="6645370"/>
            <a:ext cx="16230600" cy="5481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65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68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66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67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sp>
        <p:nvSpPr>
          <p:cNvPr id="270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71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cerca de las Redes Neuronales Convolucio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Acerca de las Redes Neuronales Convolucionales</a:t>
            </a:r>
          </a:p>
        </p:txBody>
      </p:sp>
      <p:sp>
        <p:nvSpPr>
          <p:cNvPr id="127" name="CNN's fueron neurobiológicamente motivadas por los hallazgos de células nerviosas localmente sensibles y selectivas de la orientación en el visual cortez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CNN's fueron neurobiológicamente motivadas por los hallazgos de células nerviosas localmente sensibles y selectivas de la orientación en el visual corteza.</a:t>
            </a:r>
          </a:p>
          <a:p>
            <a:pPr>
              <a:buBlip>
                <a:blip r:embed="rId2"/>
              </a:buBlip>
            </a:pPr>
            <a:r>
              <a:t>Diseñaron una estructura de red que implícitamente extrae características relevantes.</a:t>
            </a:r>
          </a:p>
          <a:p>
            <a:pPr>
              <a:buBlip>
                <a:blip r:embed="rId2"/>
              </a:buBlip>
            </a:pPr>
            <a:r>
              <a:t>Las redes neuronales convolucionales son un tipo especial de Redes neuronales multicapa.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274" name="Capa ReLU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ReLU:</a:t>
            </a:r>
          </a:p>
        </p:txBody>
      </p:sp>
      <p:sp>
        <p:nvSpPr>
          <p:cNvPr id="275" name="Esta capa aplica la función de activación ReLU, la cual convierte todos los valores negativos a cer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Esta capa aplica la función de activación ReLU, la cual convierte todos los valores negativos a cero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00" y="6660709"/>
            <a:ext cx="16230600" cy="54505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77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80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78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79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sp>
        <p:nvSpPr>
          <p:cNvPr id="282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83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pa ReLU:"/>
          <p:cNvSpPr txBox="1"/>
          <p:nvPr>
            <p:ph type="title"/>
          </p:nvPr>
        </p:nvSpPr>
        <p:spPr>
          <a:xfrm>
            <a:off x="1473200" y="355600"/>
            <a:ext cx="21437600" cy="1838641"/>
          </a:xfrm>
          <a:prstGeom prst="rect">
            <a:avLst/>
          </a:prstGeom>
        </p:spPr>
        <p:txBody>
          <a:bodyPr/>
          <a:lstStyle/>
          <a:p>
            <a:pPr/>
            <a:r>
              <a:t>Capa ReLU:</a:t>
            </a:r>
          </a:p>
        </p:txBody>
      </p:sp>
      <p:sp>
        <p:nvSpPr>
          <p:cNvPr id="286" name="Una pila de imágenes se convierte en una pila de imágenes sin valores negativos"/>
          <p:cNvSpPr txBox="1"/>
          <p:nvPr>
            <p:ph type="body" sz="quarter" idx="1"/>
          </p:nvPr>
        </p:nvSpPr>
        <p:spPr>
          <a:xfrm>
            <a:off x="1473200" y="1966450"/>
            <a:ext cx="21437600" cy="1158324"/>
          </a:xfrm>
          <a:prstGeom prst="rect">
            <a:avLst/>
          </a:prstGeom>
        </p:spPr>
        <p:txBody>
          <a:bodyPr/>
          <a:lstStyle>
            <a:lvl1pPr marL="571500" indent="-571500" defTabSz="742950">
              <a:spcBef>
                <a:spcPts val="4500"/>
              </a:spcBef>
              <a:buBlip>
                <a:blip r:embed="rId2"/>
              </a:buBlip>
              <a:defRPr sz="4500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lvl1pPr>
          </a:lstStyle>
          <a:p>
            <a:pPr/>
            <a:r>
              <a:t>Una pila de imágenes se convierte en una pila de imágenes sin valores negativos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7101" y="3294643"/>
            <a:ext cx="9709799" cy="10217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Group"/>
          <p:cNvGrpSpPr/>
          <p:nvPr/>
        </p:nvGrpSpPr>
        <p:grpSpPr>
          <a:xfrm>
            <a:off x="11397432" y="7608588"/>
            <a:ext cx="1589136" cy="1589136"/>
            <a:chOff x="0" y="0"/>
            <a:chExt cx="1589135" cy="1589135"/>
          </a:xfrm>
        </p:grpSpPr>
        <p:sp>
          <p:nvSpPr>
            <p:cNvPr id="289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90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91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sp>
        <p:nvSpPr>
          <p:cNvPr id="294" name="Rectangle"/>
          <p:cNvSpPr/>
          <p:nvPr/>
        </p:nvSpPr>
        <p:spPr>
          <a:xfrm>
            <a:off x="10996849" y="3369794"/>
            <a:ext cx="2390302" cy="10066725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ooling: reducción de la pila de imáge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Pooling: reducción de la pila de imágenes</a:t>
            </a:r>
          </a:p>
        </p:txBody>
      </p:sp>
      <p:sp>
        <p:nvSpPr>
          <p:cNvPr id="297" name="Elija un tamaño de ventana (generalmente 2x2 o 3x3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Elija un tamaño de ventana (generalmente 2x2 o 3x3).</a:t>
            </a:r>
          </a:p>
          <a:p>
            <a:pPr>
              <a:buBlip>
                <a:blip r:embed="rId2"/>
              </a:buBlip>
            </a:pPr>
            <a:r>
              <a:t>Elija un paso (generalmente 2).</a:t>
            </a:r>
          </a:p>
          <a:p>
            <a:pPr>
              <a:buBlip>
                <a:blip r:embed="rId2"/>
              </a:buBlip>
            </a:pPr>
            <a:r>
              <a:t>Deslice la ventana a través de sus imágenes filtradas.</a:t>
            </a:r>
          </a:p>
          <a:p>
            <a:pPr>
              <a:buBlip>
                <a:blip r:embed="rId2"/>
              </a:buBlip>
            </a:pPr>
            <a:r>
              <a:t>Desde cada ventana, tome el valor máximo.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302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Pooling con</a:t>
            </a:r>
          </a:p>
          <a:p>
            <a:pPr/>
            <a:r>
              <a:t>valor máximo</a:t>
            </a:r>
          </a:p>
        </p:txBody>
      </p:sp>
      <p:sp>
        <p:nvSpPr>
          <p:cNvPr id="303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1316" y="4189590"/>
            <a:ext cx="16181368" cy="6742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sp>
        <p:nvSpPr>
          <p:cNvPr id="30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100" y="4187187"/>
            <a:ext cx="16179800" cy="674704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Pooling con</a:t>
            </a:r>
          </a:p>
          <a:p>
            <a:pPr/>
            <a:r>
              <a:t>valor máximo</a:t>
            </a:r>
          </a:p>
        </p:txBody>
      </p:sp>
      <p:sp>
        <p:nvSpPr>
          <p:cNvPr id="311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4105647"/>
            <a:ext cx="16179800" cy="6910124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Pooling con</a:t>
            </a:r>
          </a:p>
          <a:p>
            <a:pPr/>
            <a:r>
              <a:t>valor máximo</a:t>
            </a:r>
          </a:p>
        </p:txBody>
      </p:sp>
      <p:sp>
        <p:nvSpPr>
          <p:cNvPr id="317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apa de Pooling"/>
          <p:cNvSpPr txBox="1"/>
          <p:nvPr>
            <p:ph type="title"/>
          </p:nvPr>
        </p:nvSpPr>
        <p:spPr>
          <a:xfrm>
            <a:off x="1473200" y="355600"/>
            <a:ext cx="21437600" cy="2083080"/>
          </a:xfrm>
          <a:prstGeom prst="rect">
            <a:avLst/>
          </a:prstGeom>
        </p:spPr>
        <p:txBody>
          <a:bodyPr/>
          <a:lstStyle/>
          <a:p>
            <a:pPr/>
            <a:r>
              <a:t>Capa de Pooling</a:t>
            </a:r>
          </a:p>
        </p:txBody>
      </p:sp>
      <p:sp>
        <p:nvSpPr>
          <p:cNvPr id="320" name="Una pila de imágenes se convierte en una pila de imágenes más pequeñas"/>
          <p:cNvSpPr txBox="1"/>
          <p:nvPr>
            <p:ph type="body" sz="quarter" idx="1"/>
          </p:nvPr>
        </p:nvSpPr>
        <p:spPr>
          <a:xfrm>
            <a:off x="1473200" y="2546185"/>
            <a:ext cx="21437600" cy="1711981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Una pila de imágenes se convierte en una pila de imágenes más pequeñas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3104" y="3821199"/>
            <a:ext cx="9055073" cy="9581728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riangle"/>
          <p:cNvSpPr/>
          <p:nvPr/>
        </p:nvSpPr>
        <p:spPr>
          <a:xfrm rot="5400000">
            <a:off x="11127345" y="7035473"/>
            <a:ext cx="999966" cy="315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24" name="Rectangle"/>
          <p:cNvSpPr/>
          <p:nvPr/>
        </p:nvSpPr>
        <p:spPr>
          <a:xfrm>
            <a:off x="9867505" y="3930991"/>
            <a:ext cx="3519645" cy="9505528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as Capas se Api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 Capas se Apilan</a:t>
            </a:r>
          </a:p>
        </p:txBody>
      </p:sp>
      <p:sp>
        <p:nvSpPr>
          <p:cNvPr id="327" name="La salida de una capa se convierte en la entrada de la próxim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La salida de una capa se convierte en la entrada de la próxima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695" y="5081884"/>
            <a:ext cx="2193867" cy="7902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121" y="6684769"/>
            <a:ext cx="4696409" cy="469640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riangle"/>
          <p:cNvSpPr/>
          <p:nvPr/>
        </p:nvSpPr>
        <p:spPr>
          <a:xfrm rot="5400000">
            <a:off x="16849825" y="10064682"/>
            <a:ext cx="868620" cy="2193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32" name="Rectangle"/>
          <p:cNvSpPr/>
          <p:nvPr/>
        </p:nvSpPr>
        <p:spPr>
          <a:xfrm>
            <a:off x="15524312" y="511998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33" name="Rectangle"/>
          <p:cNvSpPr/>
          <p:nvPr/>
        </p:nvSpPr>
        <p:spPr>
          <a:xfrm>
            <a:off x="11209980" y="5119984"/>
            <a:ext cx="3519645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34" name="Rectangle"/>
          <p:cNvSpPr/>
          <p:nvPr/>
        </p:nvSpPr>
        <p:spPr>
          <a:xfrm>
            <a:off x="6863882" y="511998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pSp>
        <p:nvGrpSpPr>
          <p:cNvPr id="339" name="Group"/>
          <p:cNvGrpSpPr/>
          <p:nvPr/>
        </p:nvGrpSpPr>
        <p:grpSpPr>
          <a:xfrm>
            <a:off x="12175234" y="10367047"/>
            <a:ext cx="1589136" cy="1589137"/>
            <a:chOff x="0" y="0"/>
            <a:chExt cx="1589135" cy="1589135"/>
          </a:xfrm>
        </p:grpSpPr>
        <p:sp>
          <p:nvSpPr>
            <p:cNvPr id="335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336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37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sp>
        <p:nvSpPr>
          <p:cNvPr id="340" name="Circle"/>
          <p:cNvSpPr/>
          <p:nvPr/>
        </p:nvSpPr>
        <p:spPr>
          <a:xfrm>
            <a:off x="7829136" y="10367047"/>
            <a:ext cx="1589137" cy="1589137"/>
          </a:xfrm>
          <a:prstGeom prst="ellipse">
            <a:avLst/>
          </a:prstGeom>
          <a:solidFill>
            <a:schemeClr val="accent1">
              <a:hueOff val="-37249"/>
              <a:satOff val="-2150"/>
              <a:lumOff val="12811"/>
            </a:schemeClr>
          </a:solidFill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41" name="Line"/>
          <p:cNvSpPr/>
          <p:nvPr/>
        </p:nvSpPr>
        <p:spPr>
          <a:xfrm>
            <a:off x="7986063" y="10625914"/>
            <a:ext cx="1223804" cy="1198404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42" name="Line"/>
          <p:cNvSpPr/>
          <p:nvPr/>
        </p:nvSpPr>
        <p:spPr>
          <a:xfrm flipV="1">
            <a:off x="8084364" y="10638528"/>
            <a:ext cx="1078681" cy="1046176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343" name="ReLU"/>
          <p:cNvSpPr txBox="1"/>
          <p:nvPr/>
        </p:nvSpPr>
        <p:spPr>
          <a:xfrm rot="16200000">
            <a:off x="12009902" y="7146363"/>
            <a:ext cx="188803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ReLU</a:t>
            </a:r>
          </a:p>
        </p:txBody>
      </p:sp>
      <p:sp>
        <p:nvSpPr>
          <p:cNvPr id="344" name="Convolución"/>
          <p:cNvSpPr txBox="1"/>
          <p:nvPr/>
        </p:nvSpPr>
        <p:spPr>
          <a:xfrm rot="16200000">
            <a:off x="6601269" y="7211583"/>
            <a:ext cx="404406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Convolución</a:t>
            </a:r>
          </a:p>
        </p:txBody>
      </p:sp>
      <p:sp>
        <p:nvSpPr>
          <p:cNvPr id="345" name="Pooling"/>
          <p:cNvSpPr txBox="1"/>
          <p:nvPr/>
        </p:nvSpPr>
        <p:spPr>
          <a:xfrm rot="16200000">
            <a:off x="15944040" y="7146363"/>
            <a:ext cx="247510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Pooling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pilamiento Profu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Apilamiento Profundo</a:t>
            </a:r>
          </a:p>
        </p:txBody>
      </p:sp>
      <p:sp>
        <p:nvSpPr>
          <p:cNvPr id="348" name="Las capas se pueden repetir multarles veces."/>
          <p:cNvSpPr txBox="1"/>
          <p:nvPr>
            <p:ph type="body" sz="quarter" idx="1"/>
          </p:nvPr>
        </p:nvSpPr>
        <p:spPr>
          <a:xfrm>
            <a:off x="1315090" y="3898900"/>
            <a:ext cx="21437601" cy="1192361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Las capas se pueden repetir multarles veces.</a:t>
            </a:r>
          </a:p>
        </p:txBody>
      </p:sp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8711" y="5690160"/>
            <a:ext cx="1505276" cy="604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3795" y="6192873"/>
            <a:ext cx="4696409" cy="4696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Group"/>
          <p:cNvGrpSpPr/>
          <p:nvPr/>
        </p:nvGrpSpPr>
        <p:grpSpPr>
          <a:xfrm>
            <a:off x="8878331" y="5447970"/>
            <a:ext cx="1327476" cy="6532358"/>
            <a:chOff x="0" y="0"/>
            <a:chExt cx="1327474" cy="6532357"/>
          </a:xfrm>
        </p:grpSpPr>
        <p:sp>
          <p:nvSpPr>
            <p:cNvPr id="352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357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53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356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54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355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358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13532676" y="5450249"/>
            <a:ext cx="1333501" cy="6527801"/>
            <a:chOff x="0" y="0"/>
            <a:chExt cx="1333500" cy="6527800"/>
          </a:xfrm>
        </p:grpSpPr>
        <p:sp>
          <p:nvSpPr>
            <p:cNvPr id="360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61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62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Pooling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7339000" y="5444301"/>
            <a:ext cx="1335592" cy="6526996"/>
            <a:chOff x="0" y="0"/>
            <a:chExt cx="1335590" cy="6526995"/>
          </a:xfrm>
        </p:grpSpPr>
        <p:sp>
          <p:nvSpPr>
            <p:cNvPr id="364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65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369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366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67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68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grpSp>
        <p:nvGrpSpPr>
          <p:cNvPr id="377" name="Group"/>
          <p:cNvGrpSpPr/>
          <p:nvPr/>
        </p:nvGrpSpPr>
        <p:grpSpPr>
          <a:xfrm>
            <a:off x="10434946" y="5444301"/>
            <a:ext cx="1335591" cy="6526996"/>
            <a:chOff x="0" y="0"/>
            <a:chExt cx="1335590" cy="6526995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72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376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373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74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75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grpSp>
        <p:nvGrpSpPr>
          <p:cNvPr id="385" name="Group"/>
          <p:cNvGrpSpPr/>
          <p:nvPr/>
        </p:nvGrpSpPr>
        <p:grpSpPr>
          <a:xfrm>
            <a:off x="11987869" y="5447970"/>
            <a:ext cx="1327475" cy="6532358"/>
            <a:chOff x="0" y="0"/>
            <a:chExt cx="1327474" cy="6532357"/>
          </a:xfrm>
        </p:grpSpPr>
        <p:sp>
          <p:nvSpPr>
            <p:cNvPr id="378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383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79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382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80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381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384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18215060" y="5450249"/>
            <a:ext cx="1333501" cy="6527801"/>
            <a:chOff x="0" y="0"/>
            <a:chExt cx="1333500" cy="6527800"/>
          </a:xfrm>
        </p:grpSpPr>
        <p:sp>
          <p:nvSpPr>
            <p:cNvPr id="386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87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88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Pooling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6662138" y="5447970"/>
            <a:ext cx="1327475" cy="6532358"/>
            <a:chOff x="0" y="0"/>
            <a:chExt cx="1327474" cy="6532357"/>
          </a:xfrm>
        </p:grpSpPr>
        <p:sp>
          <p:nvSpPr>
            <p:cNvPr id="390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9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394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92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393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396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5097407" y="5450651"/>
            <a:ext cx="1335591" cy="6526996"/>
            <a:chOff x="0" y="0"/>
            <a:chExt cx="1335590" cy="6526995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99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400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401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402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07" name="Cada valor tiene un vot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Cada valor tiene un voto</a:t>
            </a:r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53750" y="3194422"/>
            <a:ext cx="6186978" cy="98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Arrow"/>
          <p:cNvSpPr/>
          <p:nvPr/>
        </p:nvSpPr>
        <p:spPr>
          <a:xfrm rot="21000000">
            <a:off x="13594925" y="4800014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11" name="Arrow"/>
          <p:cNvSpPr/>
          <p:nvPr/>
        </p:nvSpPr>
        <p:spPr>
          <a:xfrm>
            <a:off x="13594925" y="7677852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12" name="Arrow"/>
          <p:cNvSpPr/>
          <p:nvPr/>
        </p:nvSpPr>
        <p:spPr>
          <a:xfrm rot="600000">
            <a:off x="13594925" y="10555690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cerca de las Redes Neuronales Convolucio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Acerca de las Redes Neuronales Convolucionales</a:t>
            </a:r>
          </a:p>
        </p:txBody>
      </p:sp>
      <p:sp>
        <p:nvSpPr>
          <p:cNvPr id="131" name="CNN es una red de propagación hacia adelante que puede extraer propiedades topológicas de una imag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CNN es una red de propagación hacia adelante que puede extraer propiedades topológicas de una imagen.</a:t>
            </a:r>
          </a:p>
          <a:p>
            <a:pPr>
              <a:buBlip>
                <a:blip r:embed="rId2"/>
              </a:buBlip>
            </a:pPr>
            <a:r>
              <a:t>Como casi cualquier otra red neuronal, se entrenan con una versión del algoritmo de propagación hacia atrás.</a:t>
            </a:r>
          </a:p>
          <a:p>
            <a:pPr>
              <a:buBlip>
                <a:blip r:embed="rId2"/>
              </a:buBlip>
            </a:pPr>
            <a:r>
              <a:t>Las redes neuronales convolucionales están diseñadas para reconocer patrones directamente desde imágenes de píxeles con un preprocesamiento mínimo.</a:t>
            </a:r>
          </a:p>
          <a:p>
            <a:pPr>
              <a:buBlip>
                <a:blip r:embed="rId2"/>
              </a:buBlip>
            </a:pPr>
            <a:r>
              <a:t>Pueden reconocer patrones con variabilidad extrema (como caracteres escritos a mano).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15" name="El voto depende de cuán fuertemente predice un valor X o 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El voto depende de cuán fuertemente predice un valor X o O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675" y="5130800"/>
            <a:ext cx="7796650" cy="8280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20" name="El voto depende de cuán fuertemente predice un valor X o 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El voto depende de cuán fuertemente predice un valor X o O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5130580"/>
            <a:ext cx="7797800" cy="828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25" name="Valores futuros de los votes para X o 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Valores futuros de los votes para X o O</a:t>
            </a:r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Circle"/>
          <p:cNvSpPr/>
          <p:nvPr/>
        </p:nvSpPr>
        <p:spPr>
          <a:xfrm>
            <a:off x="8188022" y="5007020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29" name="Circle"/>
          <p:cNvSpPr/>
          <p:nvPr/>
        </p:nvSpPr>
        <p:spPr>
          <a:xfrm>
            <a:off x="8188022" y="7069435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30" name="Circle"/>
          <p:cNvSpPr/>
          <p:nvPr/>
        </p:nvSpPr>
        <p:spPr>
          <a:xfrm>
            <a:off x="8188022" y="7734043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31" name="Circle"/>
          <p:cNvSpPr/>
          <p:nvPr/>
        </p:nvSpPr>
        <p:spPr>
          <a:xfrm>
            <a:off x="8188022" y="11862458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32" name="Circle"/>
          <p:cNvSpPr/>
          <p:nvPr/>
        </p:nvSpPr>
        <p:spPr>
          <a:xfrm>
            <a:off x="8188022" y="11142181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pSp>
        <p:nvGrpSpPr>
          <p:cNvPr id="435" name="Group"/>
          <p:cNvGrpSpPr/>
          <p:nvPr/>
        </p:nvGrpSpPr>
        <p:grpSpPr>
          <a:xfrm>
            <a:off x="16870503" y="6267450"/>
            <a:ext cx="1429060" cy="1429059"/>
            <a:chOff x="0" y="0"/>
            <a:chExt cx="1429058" cy="1429058"/>
          </a:xfrm>
        </p:grpSpPr>
        <p:sp>
          <p:nvSpPr>
            <p:cNvPr id="433" name="Circle"/>
            <p:cNvSpPr/>
            <p:nvPr/>
          </p:nvSpPr>
          <p:spPr>
            <a:xfrm>
              <a:off x="0" y="0"/>
              <a:ext cx="1429059" cy="1429059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434" name="0.92"/>
            <p:cNvSpPr txBox="1"/>
            <p:nvPr/>
          </p:nvSpPr>
          <p:spPr>
            <a:xfrm>
              <a:off x="15112" y="352579"/>
              <a:ext cx="13988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0.92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38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39" name="Valores futuros de los votes para X o 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Valores futuros de los votes para X o O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8188022" y="5667420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42" name="Circle"/>
          <p:cNvSpPr/>
          <p:nvPr/>
        </p:nvSpPr>
        <p:spPr>
          <a:xfrm>
            <a:off x="8188022" y="6383635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43" name="Circle"/>
          <p:cNvSpPr/>
          <p:nvPr/>
        </p:nvSpPr>
        <p:spPr>
          <a:xfrm>
            <a:off x="8188022" y="10439472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44" name="Circle"/>
          <p:cNvSpPr/>
          <p:nvPr/>
        </p:nvSpPr>
        <p:spPr>
          <a:xfrm>
            <a:off x="8188022" y="12535558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grpSp>
        <p:nvGrpSpPr>
          <p:cNvPr id="447" name="Group"/>
          <p:cNvGrpSpPr/>
          <p:nvPr/>
        </p:nvGrpSpPr>
        <p:grpSpPr>
          <a:xfrm>
            <a:off x="16870503" y="6267450"/>
            <a:ext cx="1429060" cy="1429059"/>
            <a:chOff x="0" y="0"/>
            <a:chExt cx="1429058" cy="1429058"/>
          </a:xfrm>
        </p:grpSpPr>
        <p:sp>
          <p:nvSpPr>
            <p:cNvPr id="445" name="Circle"/>
            <p:cNvSpPr/>
            <p:nvPr/>
          </p:nvSpPr>
          <p:spPr>
            <a:xfrm>
              <a:off x="0" y="0"/>
              <a:ext cx="1429059" cy="1429059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446" name="0.92"/>
            <p:cNvSpPr txBox="1"/>
            <p:nvPr/>
          </p:nvSpPr>
          <p:spPr>
            <a:xfrm>
              <a:off x="15112" y="352579"/>
              <a:ext cx="13988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0.92</a:t>
              </a:r>
            </a:p>
          </p:txBody>
        </p:sp>
      </p:grpSp>
      <p:sp>
        <p:nvSpPr>
          <p:cNvPr id="448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49" name="Circle"/>
          <p:cNvSpPr/>
          <p:nvPr/>
        </p:nvSpPr>
        <p:spPr>
          <a:xfrm>
            <a:off x="16870503" y="10856652"/>
            <a:ext cx="1429060" cy="1429059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50" name="0.51"/>
          <p:cNvSpPr txBox="1"/>
          <p:nvPr/>
        </p:nvSpPr>
        <p:spPr>
          <a:xfrm>
            <a:off x="16885615" y="11209231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0.51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53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54" name="Valores futuros de los votes para X o 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Valores futuros de los votes para X o O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Circle"/>
          <p:cNvSpPr/>
          <p:nvPr/>
        </p:nvSpPr>
        <p:spPr>
          <a:xfrm>
            <a:off x="14288048" y="6044422"/>
            <a:ext cx="1875116" cy="1875115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57" name="0.92"/>
          <p:cNvSpPr txBox="1"/>
          <p:nvPr/>
        </p:nvSpPr>
        <p:spPr>
          <a:xfrm>
            <a:off x="16885615" y="6620029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0.92</a:t>
            </a:r>
          </a:p>
        </p:txBody>
      </p:sp>
      <p:sp>
        <p:nvSpPr>
          <p:cNvPr id="458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59" name="0.51"/>
          <p:cNvSpPr txBox="1"/>
          <p:nvPr/>
        </p:nvSpPr>
        <p:spPr>
          <a:xfrm>
            <a:off x="16885615" y="11209231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0.51</a:t>
            </a:r>
          </a:p>
        </p:txBody>
      </p:sp>
      <p:sp>
        <p:nvSpPr>
          <p:cNvPr id="460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63" name="La lista de atributos se convierten en una lista de voto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La lista de atributos se convierten en una lista de votos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5113012"/>
            <a:ext cx="7797800" cy="828180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ctangle"/>
          <p:cNvSpPr/>
          <p:nvPr/>
        </p:nvSpPr>
        <p:spPr>
          <a:xfrm>
            <a:off x="9867963" y="534092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apa Completamente Conect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 Completamente Conectada</a:t>
            </a:r>
          </a:p>
        </p:txBody>
      </p:sp>
      <p:sp>
        <p:nvSpPr>
          <p:cNvPr id="469" name="Esta capas también se pueden apil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Esta capas también se pueden apilar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7561" y="5446799"/>
            <a:ext cx="12508878" cy="7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Rectangle"/>
          <p:cNvSpPr/>
          <p:nvPr/>
        </p:nvSpPr>
        <p:spPr>
          <a:xfrm>
            <a:off x="7803138" y="5555315"/>
            <a:ext cx="2410957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73" name="Rectangle"/>
          <p:cNvSpPr/>
          <p:nvPr/>
        </p:nvSpPr>
        <p:spPr>
          <a:xfrm>
            <a:off x="10635567" y="5555315"/>
            <a:ext cx="2410958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474" name="Rectangle"/>
          <p:cNvSpPr/>
          <p:nvPr/>
        </p:nvSpPr>
        <p:spPr>
          <a:xfrm>
            <a:off x="13467996" y="5555315"/>
            <a:ext cx="2410958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a Red Comple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Red Completa</a:t>
            </a:r>
          </a:p>
        </p:txBody>
      </p:sp>
      <p:sp>
        <p:nvSpPr>
          <p:cNvPr id="477" name="Un conjunto de pixeles se convierten en un conjunto de votos"/>
          <p:cNvSpPr txBox="1"/>
          <p:nvPr>
            <p:ph type="body" sz="quarter" idx="1"/>
          </p:nvPr>
        </p:nvSpPr>
        <p:spPr>
          <a:xfrm>
            <a:off x="1473200" y="3898900"/>
            <a:ext cx="21437600" cy="1015448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Un conjunto de pixeles se convierten en un conjunto de votos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048" y="6737473"/>
            <a:ext cx="4696410" cy="4696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" name="Group"/>
          <p:cNvGrpSpPr/>
          <p:nvPr/>
        </p:nvGrpSpPr>
        <p:grpSpPr>
          <a:xfrm>
            <a:off x="6998585" y="5992569"/>
            <a:ext cx="1327475" cy="6532358"/>
            <a:chOff x="0" y="0"/>
            <a:chExt cx="1327474" cy="6532357"/>
          </a:xfrm>
        </p:grpSpPr>
        <p:sp>
          <p:nvSpPr>
            <p:cNvPr id="480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485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48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484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482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486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11652929" y="5994848"/>
            <a:ext cx="1333501" cy="6527801"/>
            <a:chOff x="0" y="0"/>
            <a:chExt cx="1333500" cy="6527800"/>
          </a:xfrm>
        </p:grpSpPr>
        <p:sp>
          <p:nvSpPr>
            <p:cNvPr id="488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489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490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Pooling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5459254" y="5988900"/>
            <a:ext cx="1335591" cy="6526997"/>
            <a:chOff x="0" y="0"/>
            <a:chExt cx="1335590" cy="6526995"/>
          </a:xfrm>
        </p:grpSpPr>
        <p:sp>
          <p:nvSpPr>
            <p:cNvPr id="492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493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497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494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495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496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grpSp>
        <p:nvGrpSpPr>
          <p:cNvPr id="505" name="Group"/>
          <p:cNvGrpSpPr/>
          <p:nvPr/>
        </p:nvGrpSpPr>
        <p:grpSpPr>
          <a:xfrm>
            <a:off x="8555200" y="5988900"/>
            <a:ext cx="1335591" cy="6526997"/>
            <a:chOff x="0" y="0"/>
            <a:chExt cx="1335590" cy="6526995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00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504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50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502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503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grpSp>
        <p:nvGrpSpPr>
          <p:cNvPr id="513" name="Group"/>
          <p:cNvGrpSpPr/>
          <p:nvPr/>
        </p:nvGrpSpPr>
        <p:grpSpPr>
          <a:xfrm>
            <a:off x="10108122" y="5992569"/>
            <a:ext cx="1327476" cy="6532358"/>
            <a:chOff x="0" y="0"/>
            <a:chExt cx="1327474" cy="6532357"/>
          </a:xfrm>
        </p:grpSpPr>
        <p:sp>
          <p:nvSpPr>
            <p:cNvPr id="506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511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507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510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508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509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512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16335314" y="5994848"/>
            <a:ext cx="1333501" cy="6527801"/>
            <a:chOff x="0" y="0"/>
            <a:chExt cx="1333500" cy="6527800"/>
          </a:xfrm>
        </p:grpSpPr>
        <p:sp>
          <p:nvSpPr>
            <p:cNvPr id="514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15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16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Pooling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14782392" y="5992569"/>
            <a:ext cx="1327475" cy="6532358"/>
            <a:chOff x="0" y="0"/>
            <a:chExt cx="1327474" cy="6532357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523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519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grpSp>
            <p:nvGrpSpPr>
              <p:cNvPr id="522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520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  <p:sp>
              <p:nvSpPr>
                <p:cNvPr id="521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</a:p>
              </p:txBody>
            </p:sp>
          </p:grpSp>
        </p:grpSp>
        <p:sp>
          <p:nvSpPr>
            <p:cNvPr id="524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ReLU</a:t>
              </a:r>
            </a:p>
          </p:txBody>
        </p:sp>
      </p:grpSp>
      <p:grpSp>
        <p:nvGrpSpPr>
          <p:cNvPr id="532" name="Group"/>
          <p:cNvGrpSpPr/>
          <p:nvPr/>
        </p:nvGrpSpPr>
        <p:grpSpPr>
          <a:xfrm>
            <a:off x="13217661" y="5995250"/>
            <a:ext cx="1335591" cy="6526997"/>
            <a:chOff x="0" y="0"/>
            <a:chExt cx="1335590" cy="6526995"/>
          </a:xfrm>
        </p:grpSpPr>
        <p:sp>
          <p:nvSpPr>
            <p:cNvPr id="526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27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Convolución</a:t>
              </a:r>
            </a:p>
          </p:txBody>
        </p:sp>
        <p:grpSp>
          <p:nvGrpSpPr>
            <p:cNvPr id="531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528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529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530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</p:grpSp>
      </p:grpSp>
      <p:grpSp>
        <p:nvGrpSpPr>
          <p:cNvPr id="536" name="Group"/>
          <p:cNvGrpSpPr/>
          <p:nvPr/>
        </p:nvGrpSpPr>
        <p:grpSpPr>
          <a:xfrm>
            <a:off x="17905827" y="5994848"/>
            <a:ext cx="1383100" cy="6527801"/>
            <a:chOff x="0" y="0"/>
            <a:chExt cx="1383098" cy="6527800"/>
          </a:xfrm>
        </p:grpSpPr>
        <p:pic>
          <p:nvPicPr>
            <p:cNvPr id="53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4215" y="4736066"/>
              <a:ext cx="1054101" cy="16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Rectangle"/>
            <p:cNvSpPr/>
            <p:nvPr/>
          </p:nvSpPr>
          <p:spPr>
            <a:xfrm>
              <a:off x="49598" y="0"/>
              <a:ext cx="1333501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35" name="Totalmente…"/>
            <p:cNvSpPr txBox="1"/>
            <p:nvPr/>
          </p:nvSpPr>
          <p:spPr>
            <a:xfrm rot="16200000">
              <a:off x="-676226" y="1643024"/>
              <a:ext cx="2708949" cy="135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/>
              </a:pPr>
              <a:r>
                <a:t>Totalmente</a:t>
              </a:r>
            </a:p>
            <a:p>
              <a:pPr>
                <a:defRPr sz="4100"/>
              </a:pPr>
              <a:r>
                <a:t>Conectada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19458750" y="5994848"/>
            <a:ext cx="1383099" cy="6527801"/>
            <a:chOff x="0" y="0"/>
            <a:chExt cx="1383098" cy="6527800"/>
          </a:xfrm>
        </p:grpSpPr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4215" y="4736066"/>
              <a:ext cx="1054101" cy="16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Rectangle"/>
            <p:cNvSpPr/>
            <p:nvPr/>
          </p:nvSpPr>
          <p:spPr>
            <a:xfrm>
              <a:off x="49598" y="0"/>
              <a:ext cx="1333501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539" name="Totalmente…"/>
            <p:cNvSpPr txBox="1"/>
            <p:nvPr/>
          </p:nvSpPr>
          <p:spPr>
            <a:xfrm rot="16200000">
              <a:off x="-676226" y="1643024"/>
              <a:ext cx="2708949" cy="135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/>
              </a:pPr>
              <a:r>
                <a:t>Totalmente</a:t>
              </a:r>
            </a:p>
            <a:p>
              <a:pPr>
                <a:defRPr sz="4100"/>
              </a:pPr>
              <a:r>
                <a:t>Conectada</a:t>
              </a:r>
            </a:p>
          </p:txBody>
        </p:sp>
      </p:grpSp>
      <p:pic>
        <p:nvPicPr>
          <p:cNvPr id="54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300955" y="5977974"/>
            <a:ext cx="1753846" cy="6367807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0.92"/>
          <p:cNvSpPr txBox="1"/>
          <p:nvPr/>
        </p:nvSpPr>
        <p:spPr>
          <a:xfrm>
            <a:off x="21478461" y="5151314"/>
            <a:ext cx="1398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0.92</a:t>
            </a:r>
          </a:p>
        </p:txBody>
      </p:sp>
      <p:sp>
        <p:nvSpPr>
          <p:cNvPr id="543" name="0.51"/>
          <p:cNvSpPr txBox="1"/>
          <p:nvPr/>
        </p:nvSpPr>
        <p:spPr>
          <a:xfrm>
            <a:off x="21478461" y="12448540"/>
            <a:ext cx="1398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0.51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Hiperparámet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Hiperparámetros</a:t>
            </a:r>
          </a:p>
        </p:txBody>
      </p:sp>
      <p:sp>
        <p:nvSpPr>
          <p:cNvPr id="546" name="Convolució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Convolución: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Número de filtros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Tamaño de los filtros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Pooling: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Tamaño de la ventana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Paso de la ventana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Completamente Conectada: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Número de nodos</a:t>
            </a:r>
          </a:p>
        </p:txBody>
      </p:sp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Arquitec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Arquitectura</a:t>
            </a:r>
          </a:p>
        </p:txBody>
      </p:sp>
      <p:sp>
        <p:nvSpPr>
          <p:cNvPr id="550" name="¿Cuantas capas de cada tip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¿Cuantas capas de cada tipo?</a:t>
            </a:r>
          </a:p>
          <a:p>
            <a:pPr>
              <a:buBlip>
                <a:blip r:embed="rId2"/>
              </a:buBlip>
            </a:pPr>
            <a:r>
              <a:t>¿En qué orden?</a:t>
            </a:r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552" name="CNN.jpg" descr="CN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1305" y="6375739"/>
            <a:ext cx="20141390" cy="680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des Neuronales Convolucio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Redes Neuronales Convolucionales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36" name="layeredRepresentation.jpg" descr="layeredRepresent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5217" y="4883765"/>
            <a:ext cx="20273566" cy="608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n Ejemplo Sencillo de 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 Ejemplo Sencillo de CNN</a:t>
            </a:r>
          </a:p>
        </p:txBody>
      </p:sp>
      <p:sp>
        <p:nvSpPr>
          <p:cNvPr id="139" name="Ejemplo de una CNN para reconocer si una imagen es una X o una O"/>
          <p:cNvSpPr txBox="1"/>
          <p:nvPr>
            <p:ph type="body" sz="quarter" idx="1"/>
          </p:nvPr>
        </p:nvSpPr>
        <p:spPr>
          <a:xfrm>
            <a:off x="1473200" y="3898900"/>
            <a:ext cx="21437600" cy="1583929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Ejemplo de una CNN para reconocer si una imagen es una X o una O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806" y="6141842"/>
            <a:ext cx="14172388" cy="5443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or ejemplo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 ejemplo: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3750" y="4156419"/>
            <a:ext cx="14216500" cy="7536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sos difíc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Casos difíciles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811" y="4407300"/>
            <a:ext cx="20884378" cy="676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cidir es difíc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Decidir es difícil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3827" y="4546223"/>
            <a:ext cx="12536346" cy="462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